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90" r:id="rId24"/>
    <p:sldId id="282" r:id="rId25"/>
    <p:sldId id="283" r:id="rId26"/>
    <p:sldId id="284" r:id="rId27"/>
    <p:sldId id="285" r:id="rId28"/>
    <p:sldId id="286" r:id="rId29"/>
    <p:sldId id="288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5" autoAdjust="0"/>
    <p:restoredTop sz="92568"/>
  </p:normalViewPr>
  <p:slideViewPr>
    <p:cSldViewPr snapToGrid="0" snapToObjects="1">
      <p:cViewPr varScale="1">
        <p:scale>
          <a:sx n="79" d="100"/>
          <a:sy n="79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2018/6/7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89F18-2BF1-704A-83FF-F3BDA4E72A37}" type="datetimeFigureOut">
              <a:rPr kumimoji="1" lang="zh-CN" altLang="en-US" smtClean="0"/>
              <a:t>2018/6/7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0A52-AA47-A044-B045-657B82A922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19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2018/6/7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的函数</a:t>
            </a:r>
          </a:p>
        </p:txBody>
      </p:sp>
    </p:spTree>
    <p:extLst>
      <p:ext uri="{BB962C8B-B14F-4D97-AF65-F5344CB8AC3E}">
        <p14:creationId xmlns:p14="http://schemas.microsoft.com/office/powerpoint/2010/main" val="618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arguments,</a:t>
            </a:r>
            <a:r>
              <a:rPr kumimoji="1" lang="zh-CN" altLang="en-US"/>
              <a:t> “类数组形式”的引用类型，表明传入的参数</a:t>
            </a:r>
          </a:p>
          <a:p>
            <a:r>
              <a:rPr kumimoji="1" lang="en-US" altLang="zh-CN"/>
              <a:t>this,</a:t>
            </a:r>
            <a:r>
              <a:rPr kumimoji="1" lang="zh-CN" altLang="en-US"/>
              <a:t>表示函数执行的“环境对象”</a:t>
            </a:r>
          </a:p>
          <a:p>
            <a:r>
              <a:rPr kumimoji="1" lang="en-US" altLang="zh-CN"/>
              <a:t>arguments.callee,</a:t>
            </a:r>
            <a:r>
              <a:rPr kumimoji="1" lang="zh-CN" altLang="en-US"/>
              <a:t>表示函数的“调用者”（注意：不同于</a:t>
            </a:r>
            <a:r>
              <a:rPr kumimoji="1" lang="en-US" altLang="zh-CN"/>
              <a:t>this</a:t>
            </a:r>
            <a:r>
              <a:rPr kumimoji="1" lang="zh-CN" altLang="en-US"/>
              <a:t>）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函数的内部属性（调用时产生）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4" y="3447874"/>
            <a:ext cx="6100856" cy="3410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55" y="3273062"/>
            <a:ext cx="5072420" cy="35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3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arguments.callee,</a:t>
            </a:r>
            <a:r>
              <a:rPr kumimoji="1" lang="zh-CN" altLang="en-US"/>
              <a:t>指向当前函数的指针，在递归场合下，可以实现“函数名称与实现的解藕”</a:t>
            </a:r>
          </a:p>
          <a:p>
            <a:r>
              <a:rPr kumimoji="1" lang="zh-CN" altLang="en-US"/>
              <a:t>注意：“</a:t>
            </a:r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strict</a:t>
            </a:r>
            <a:r>
              <a:rPr kumimoji="1" lang="zh-CN" altLang="en-US"/>
              <a:t>”不能使用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递归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46472"/>
            <a:ext cx="5397874" cy="3005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30" y="3346471"/>
            <a:ext cx="5240244" cy="30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length,</a:t>
            </a:r>
            <a:r>
              <a:rPr kumimoji="1" lang="zh-CN" altLang="en-US"/>
              <a:t>形参表长度</a:t>
            </a:r>
          </a:p>
          <a:p>
            <a:r>
              <a:rPr kumimoji="1" lang="en-US" altLang="zh-CN"/>
              <a:t>prototype,</a:t>
            </a:r>
            <a:r>
              <a:rPr kumimoji="1" lang="zh-CN" altLang="en-US"/>
              <a:t>原型“指针”</a:t>
            </a:r>
          </a:p>
          <a:p>
            <a:r>
              <a:rPr kumimoji="1" lang="en-US" altLang="zh-CN"/>
              <a:t>apply&amp;call,</a:t>
            </a:r>
            <a:r>
              <a:rPr kumimoji="1" lang="zh-CN" altLang="en-US"/>
              <a:t>“反射”调用方法，可以调用时改变“</a:t>
            </a:r>
            <a:r>
              <a:rPr kumimoji="1" lang="en-US" altLang="zh-CN"/>
              <a:t>this</a:t>
            </a:r>
            <a:r>
              <a:rPr kumimoji="1" lang="zh-CN" altLang="en-US"/>
              <a:t>”</a:t>
            </a:r>
          </a:p>
          <a:p>
            <a:r>
              <a:rPr kumimoji="1" lang="en-US" altLang="zh-CN"/>
              <a:t>bind,</a:t>
            </a:r>
            <a:r>
              <a:rPr kumimoji="1" lang="zh-CN" altLang="en-US"/>
              <a:t>生成“反射”调用方法，使用时传入</a:t>
            </a:r>
            <a:r>
              <a:rPr kumimoji="1" lang="en-US" altLang="zh-CN"/>
              <a:t>”this”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函数的“静态”属性（编译期确定）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0022"/>
            <a:ext cx="5010106" cy="32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概念：能访问其它函数作用域的“函数”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341563"/>
            <a:ext cx="8902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4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654" y="1501866"/>
            <a:ext cx="3916829" cy="1127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关于作用域链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5" y="3899646"/>
            <a:ext cx="6302188" cy="27960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40" y="1062317"/>
            <a:ext cx="5665460" cy="56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59" y="0"/>
            <a:ext cx="537434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81765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var compare=createComparisonFunction(“name”);</a:t>
            </a:r>
            <a:endParaRPr kumimoji="1" lang="zh-CN" altLang="en-US"/>
          </a:p>
          <a:p>
            <a:r>
              <a:rPr kumimoji="1" lang="en-US" altLang="zh-CN"/>
              <a:t>compare</a:t>
            </a:r>
            <a:r>
              <a:rPr kumimoji="1" lang="zh-CN" altLang="en-US"/>
              <a:t>指向的内部匿名函数，是一个可以访问其外部函数的函数！！！</a:t>
            </a:r>
          </a:p>
          <a:p>
            <a:r>
              <a:rPr kumimoji="1" lang="zh-CN" altLang="en-US"/>
              <a:t>它可在外部函数返回时，仍然访问外部函数的作用域！！！</a:t>
            </a:r>
          </a:p>
          <a:p>
            <a:r>
              <a:rPr kumimoji="1" lang="zh-CN" altLang="en-US"/>
              <a:t>这才是我们所关心的闭包！！</a:t>
            </a:r>
          </a:p>
          <a:p>
            <a:r>
              <a:rPr kumimoji="1" lang="en-US" altLang="zh-CN"/>
              <a:t>compare=null,</a:t>
            </a:r>
            <a:r>
              <a:rPr kumimoji="1" lang="zh-CN" altLang="en-US"/>
              <a:t>释放！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有趣的“闭包”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82" y="3437280"/>
            <a:ext cx="6039597" cy="3245907"/>
          </a:xfrm>
          <a:prstGeom prst="rect">
            <a:avLst/>
          </a:prstGeom>
        </p:spPr>
      </p:pic>
      <p:sp>
        <p:nvSpPr>
          <p:cNvPr id="5" name="任意形状 4"/>
          <p:cNvSpPr/>
          <p:nvPr/>
        </p:nvSpPr>
        <p:spPr>
          <a:xfrm>
            <a:off x="5807652" y="3523129"/>
            <a:ext cx="6079548" cy="3200400"/>
          </a:xfrm>
          <a:custGeom>
            <a:avLst/>
            <a:gdLst>
              <a:gd name="connsiteX0" fmla="*/ 216630 w 6079548"/>
              <a:gd name="connsiteY0" fmla="*/ 1398495 h 3200400"/>
              <a:gd name="connsiteX1" fmla="*/ 216630 w 6079548"/>
              <a:gd name="connsiteY1" fmla="*/ 1398495 h 3200400"/>
              <a:gd name="connsiteX2" fmla="*/ 983113 w 6079548"/>
              <a:gd name="connsiteY2" fmla="*/ 1398495 h 3200400"/>
              <a:gd name="connsiteX3" fmla="*/ 1225160 w 6079548"/>
              <a:gd name="connsiteY3" fmla="*/ 1425389 h 3200400"/>
              <a:gd name="connsiteX4" fmla="*/ 1332736 w 6079548"/>
              <a:gd name="connsiteY4" fmla="*/ 1438836 h 3200400"/>
              <a:gd name="connsiteX5" fmla="*/ 1628572 w 6079548"/>
              <a:gd name="connsiteY5" fmla="*/ 1452283 h 3200400"/>
              <a:gd name="connsiteX6" fmla="*/ 2489183 w 6079548"/>
              <a:gd name="connsiteY6" fmla="*/ 1438836 h 3200400"/>
              <a:gd name="connsiteX7" fmla="*/ 2569866 w 6079548"/>
              <a:gd name="connsiteY7" fmla="*/ 1425389 h 3200400"/>
              <a:gd name="connsiteX8" fmla="*/ 2717783 w 6079548"/>
              <a:gd name="connsiteY8" fmla="*/ 1398495 h 3200400"/>
              <a:gd name="connsiteX9" fmla="*/ 2785019 w 6079548"/>
              <a:gd name="connsiteY9" fmla="*/ 1371600 h 3200400"/>
              <a:gd name="connsiteX10" fmla="*/ 3188430 w 6079548"/>
              <a:gd name="connsiteY10" fmla="*/ 1358153 h 3200400"/>
              <a:gd name="connsiteX11" fmla="*/ 3282560 w 6079548"/>
              <a:gd name="connsiteY11" fmla="*/ 1331259 h 3200400"/>
              <a:gd name="connsiteX12" fmla="*/ 3309454 w 6079548"/>
              <a:gd name="connsiteY12" fmla="*/ 1156447 h 3200400"/>
              <a:gd name="connsiteX13" fmla="*/ 3336348 w 6079548"/>
              <a:gd name="connsiteY13" fmla="*/ 443753 h 3200400"/>
              <a:gd name="connsiteX14" fmla="*/ 3349795 w 6079548"/>
              <a:gd name="connsiteY14" fmla="*/ 376518 h 3200400"/>
              <a:gd name="connsiteX15" fmla="*/ 3376689 w 6079548"/>
              <a:gd name="connsiteY15" fmla="*/ 282389 h 3200400"/>
              <a:gd name="connsiteX16" fmla="*/ 3403583 w 6079548"/>
              <a:gd name="connsiteY16" fmla="*/ 242047 h 3200400"/>
              <a:gd name="connsiteX17" fmla="*/ 3443924 w 6079548"/>
              <a:gd name="connsiteY17" fmla="*/ 228600 h 3200400"/>
              <a:gd name="connsiteX18" fmla="*/ 3470819 w 6079548"/>
              <a:gd name="connsiteY18" fmla="*/ 201706 h 3200400"/>
              <a:gd name="connsiteX19" fmla="*/ 3511160 w 6079548"/>
              <a:gd name="connsiteY19" fmla="*/ 174812 h 3200400"/>
              <a:gd name="connsiteX20" fmla="*/ 3538054 w 6079548"/>
              <a:gd name="connsiteY20" fmla="*/ 134471 h 3200400"/>
              <a:gd name="connsiteX21" fmla="*/ 3618736 w 6079548"/>
              <a:gd name="connsiteY21" fmla="*/ 80683 h 3200400"/>
              <a:gd name="connsiteX22" fmla="*/ 3659077 w 6079548"/>
              <a:gd name="connsiteY22" fmla="*/ 53789 h 3200400"/>
              <a:gd name="connsiteX23" fmla="*/ 3833889 w 6079548"/>
              <a:gd name="connsiteY23" fmla="*/ 26895 h 3200400"/>
              <a:gd name="connsiteX24" fmla="*/ 3874230 w 6079548"/>
              <a:gd name="connsiteY24" fmla="*/ 13447 h 3200400"/>
              <a:gd name="connsiteX25" fmla="*/ 3941466 w 6079548"/>
              <a:gd name="connsiteY25" fmla="*/ 0 h 3200400"/>
              <a:gd name="connsiteX26" fmla="*/ 4586924 w 6079548"/>
              <a:gd name="connsiteY26" fmla="*/ 13447 h 3200400"/>
              <a:gd name="connsiteX27" fmla="*/ 4654160 w 6079548"/>
              <a:gd name="connsiteY27" fmla="*/ 26895 h 3200400"/>
              <a:gd name="connsiteX28" fmla="*/ 4748289 w 6079548"/>
              <a:gd name="connsiteY28" fmla="*/ 40342 h 3200400"/>
              <a:gd name="connsiteX29" fmla="*/ 4802077 w 6079548"/>
              <a:gd name="connsiteY29" fmla="*/ 53789 h 3200400"/>
              <a:gd name="connsiteX30" fmla="*/ 4963442 w 6079548"/>
              <a:gd name="connsiteY30" fmla="*/ 80683 h 3200400"/>
              <a:gd name="connsiteX31" fmla="*/ 5124807 w 6079548"/>
              <a:gd name="connsiteY31" fmla="*/ 94130 h 3200400"/>
              <a:gd name="connsiteX32" fmla="*/ 5245830 w 6079548"/>
              <a:gd name="connsiteY32" fmla="*/ 107577 h 3200400"/>
              <a:gd name="connsiteX33" fmla="*/ 5353407 w 6079548"/>
              <a:gd name="connsiteY33" fmla="*/ 121024 h 3200400"/>
              <a:gd name="connsiteX34" fmla="*/ 5635795 w 6079548"/>
              <a:gd name="connsiteY34" fmla="*/ 134471 h 3200400"/>
              <a:gd name="connsiteX35" fmla="*/ 5649242 w 6079548"/>
              <a:gd name="connsiteY35" fmla="*/ 215153 h 3200400"/>
              <a:gd name="connsiteX36" fmla="*/ 5918183 w 6079548"/>
              <a:gd name="connsiteY36" fmla="*/ 228600 h 3200400"/>
              <a:gd name="connsiteX37" fmla="*/ 5958524 w 6079548"/>
              <a:gd name="connsiteY37" fmla="*/ 242047 h 3200400"/>
              <a:gd name="connsiteX38" fmla="*/ 5985419 w 6079548"/>
              <a:gd name="connsiteY38" fmla="*/ 268942 h 3200400"/>
              <a:gd name="connsiteX39" fmla="*/ 6025760 w 6079548"/>
              <a:gd name="connsiteY39" fmla="*/ 282389 h 3200400"/>
              <a:gd name="connsiteX40" fmla="*/ 6052654 w 6079548"/>
              <a:gd name="connsiteY40" fmla="*/ 322730 h 3200400"/>
              <a:gd name="connsiteX41" fmla="*/ 6052654 w 6079548"/>
              <a:gd name="connsiteY41" fmla="*/ 2581836 h 3200400"/>
              <a:gd name="connsiteX42" fmla="*/ 6066101 w 6079548"/>
              <a:gd name="connsiteY42" fmla="*/ 2689412 h 3200400"/>
              <a:gd name="connsiteX43" fmla="*/ 6079548 w 6079548"/>
              <a:gd name="connsiteY43" fmla="*/ 2823883 h 3200400"/>
              <a:gd name="connsiteX44" fmla="*/ 6025760 w 6079548"/>
              <a:gd name="connsiteY44" fmla="*/ 2850777 h 3200400"/>
              <a:gd name="connsiteX45" fmla="*/ 5891289 w 6079548"/>
              <a:gd name="connsiteY45" fmla="*/ 2823883 h 3200400"/>
              <a:gd name="connsiteX46" fmla="*/ 5608901 w 6079548"/>
              <a:gd name="connsiteY46" fmla="*/ 2810436 h 3200400"/>
              <a:gd name="connsiteX47" fmla="*/ 5514772 w 6079548"/>
              <a:gd name="connsiteY47" fmla="*/ 2796989 h 3200400"/>
              <a:gd name="connsiteX48" fmla="*/ 5582007 w 6079548"/>
              <a:gd name="connsiteY48" fmla="*/ 2837330 h 3200400"/>
              <a:gd name="connsiteX49" fmla="*/ 5622348 w 6079548"/>
              <a:gd name="connsiteY49" fmla="*/ 2864224 h 3200400"/>
              <a:gd name="connsiteX50" fmla="*/ 5716477 w 6079548"/>
              <a:gd name="connsiteY50" fmla="*/ 2904565 h 3200400"/>
              <a:gd name="connsiteX51" fmla="*/ 5743372 w 6079548"/>
              <a:gd name="connsiteY51" fmla="*/ 2931459 h 3200400"/>
              <a:gd name="connsiteX52" fmla="*/ 5729924 w 6079548"/>
              <a:gd name="connsiteY52" fmla="*/ 2971800 h 3200400"/>
              <a:gd name="connsiteX53" fmla="*/ 5635795 w 6079548"/>
              <a:gd name="connsiteY53" fmla="*/ 3092824 h 3200400"/>
              <a:gd name="connsiteX54" fmla="*/ 5595454 w 6079548"/>
              <a:gd name="connsiteY54" fmla="*/ 3119718 h 3200400"/>
              <a:gd name="connsiteX55" fmla="*/ 5541666 w 6079548"/>
              <a:gd name="connsiteY55" fmla="*/ 3160059 h 3200400"/>
              <a:gd name="connsiteX56" fmla="*/ 5407195 w 6079548"/>
              <a:gd name="connsiteY56" fmla="*/ 3200400 h 3200400"/>
              <a:gd name="connsiteX57" fmla="*/ 3470819 w 6079548"/>
              <a:gd name="connsiteY57" fmla="*/ 3173506 h 3200400"/>
              <a:gd name="connsiteX58" fmla="*/ 3107748 w 6079548"/>
              <a:gd name="connsiteY58" fmla="*/ 3119718 h 3200400"/>
              <a:gd name="connsiteX59" fmla="*/ 2959830 w 6079548"/>
              <a:gd name="connsiteY59" fmla="*/ 3106271 h 3200400"/>
              <a:gd name="connsiteX60" fmla="*/ 2906042 w 6079548"/>
              <a:gd name="connsiteY60" fmla="*/ 3092824 h 3200400"/>
              <a:gd name="connsiteX61" fmla="*/ 2206795 w 6079548"/>
              <a:gd name="connsiteY61" fmla="*/ 3039036 h 3200400"/>
              <a:gd name="connsiteX62" fmla="*/ 1910960 w 6079548"/>
              <a:gd name="connsiteY62" fmla="*/ 3012142 h 3200400"/>
              <a:gd name="connsiteX63" fmla="*/ 1574783 w 6079548"/>
              <a:gd name="connsiteY63" fmla="*/ 2971800 h 3200400"/>
              <a:gd name="connsiteX64" fmla="*/ 1467207 w 6079548"/>
              <a:gd name="connsiteY64" fmla="*/ 2958353 h 3200400"/>
              <a:gd name="connsiteX65" fmla="*/ 1332736 w 6079548"/>
              <a:gd name="connsiteY65" fmla="*/ 2891118 h 3200400"/>
              <a:gd name="connsiteX66" fmla="*/ 1278948 w 6079548"/>
              <a:gd name="connsiteY66" fmla="*/ 2864224 h 3200400"/>
              <a:gd name="connsiteX67" fmla="*/ 1238607 w 6079548"/>
              <a:gd name="connsiteY67" fmla="*/ 2823883 h 3200400"/>
              <a:gd name="connsiteX68" fmla="*/ 1131030 w 6079548"/>
              <a:gd name="connsiteY68" fmla="*/ 2796989 h 3200400"/>
              <a:gd name="connsiteX69" fmla="*/ 835195 w 6079548"/>
              <a:gd name="connsiteY69" fmla="*/ 2743200 h 3200400"/>
              <a:gd name="connsiteX70" fmla="*/ 727619 w 6079548"/>
              <a:gd name="connsiteY70" fmla="*/ 2702859 h 3200400"/>
              <a:gd name="connsiteX71" fmla="*/ 606595 w 6079548"/>
              <a:gd name="connsiteY71" fmla="*/ 2662518 h 3200400"/>
              <a:gd name="connsiteX72" fmla="*/ 499019 w 6079548"/>
              <a:gd name="connsiteY72" fmla="*/ 2635624 h 3200400"/>
              <a:gd name="connsiteX73" fmla="*/ 324207 w 6079548"/>
              <a:gd name="connsiteY73" fmla="*/ 2554942 h 3200400"/>
              <a:gd name="connsiteX74" fmla="*/ 256972 w 6079548"/>
              <a:gd name="connsiteY74" fmla="*/ 2514600 h 3200400"/>
              <a:gd name="connsiteX75" fmla="*/ 162842 w 6079548"/>
              <a:gd name="connsiteY75" fmla="*/ 2460812 h 3200400"/>
              <a:gd name="connsiteX76" fmla="*/ 109054 w 6079548"/>
              <a:gd name="connsiteY76" fmla="*/ 2407024 h 3200400"/>
              <a:gd name="connsiteX77" fmla="*/ 95607 w 6079548"/>
              <a:gd name="connsiteY77" fmla="*/ 2366683 h 3200400"/>
              <a:gd name="connsiteX78" fmla="*/ 28372 w 6079548"/>
              <a:gd name="connsiteY78" fmla="*/ 2286000 h 3200400"/>
              <a:gd name="connsiteX79" fmla="*/ 41819 w 6079548"/>
              <a:gd name="connsiteY79" fmla="*/ 1734671 h 3200400"/>
              <a:gd name="connsiteX80" fmla="*/ 55266 w 6079548"/>
              <a:gd name="connsiteY80" fmla="*/ 1680883 h 3200400"/>
              <a:gd name="connsiteX81" fmla="*/ 95607 w 6079548"/>
              <a:gd name="connsiteY81" fmla="*/ 1613647 h 3200400"/>
              <a:gd name="connsiteX82" fmla="*/ 135948 w 6079548"/>
              <a:gd name="connsiteY82" fmla="*/ 1600200 h 3200400"/>
              <a:gd name="connsiteX83" fmla="*/ 162842 w 6079548"/>
              <a:gd name="connsiteY83" fmla="*/ 1492624 h 3200400"/>
              <a:gd name="connsiteX84" fmla="*/ 203183 w 6079548"/>
              <a:gd name="connsiteY84" fmla="*/ 1465730 h 3200400"/>
              <a:gd name="connsiteX85" fmla="*/ 216630 w 6079548"/>
              <a:gd name="connsiteY85" fmla="*/ 139849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79548" h="3200400">
                <a:moveTo>
                  <a:pt x="216630" y="1398495"/>
                </a:moveTo>
                <a:lnTo>
                  <a:pt x="216630" y="1398495"/>
                </a:lnTo>
                <a:cubicBezTo>
                  <a:pt x="564955" y="1371699"/>
                  <a:pt x="411260" y="1377700"/>
                  <a:pt x="983113" y="1398495"/>
                </a:cubicBezTo>
                <a:cubicBezTo>
                  <a:pt x="1083595" y="1402149"/>
                  <a:pt x="1132594" y="1413047"/>
                  <a:pt x="1225160" y="1425389"/>
                </a:cubicBezTo>
                <a:cubicBezTo>
                  <a:pt x="1260981" y="1430165"/>
                  <a:pt x="1296678" y="1436432"/>
                  <a:pt x="1332736" y="1438836"/>
                </a:cubicBezTo>
                <a:cubicBezTo>
                  <a:pt x="1431231" y="1445402"/>
                  <a:pt x="1529960" y="1447801"/>
                  <a:pt x="1628572" y="1452283"/>
                </a:cubicBezTo>
                <a:lnTo>
                  <a:pt x="2489183" y="1438836"/>
                </a:lnTo>
                <a:cubicBezTo>
                  <a:pt x="2516437" y="1438057"/>
                  <a:pt x="2543040" y="1430266"/>
                  <a:pt x="2569866" y="1425389"/>
                </a:cubicBezTo>
                <a:cubicBezTo>
                  <a:pt x="2776618" y="1387798"/>
                  <a:pt x="2480016" y="1438123"/>
                  <a:pt x="2717783" y="1398495"/>
                </a:cubicBezTo>
                <a:cubicBezTo>
                  <a:pt x="2740195" y="1389530"/>
                  <a:pt x="2760969" y="1373662"/>
                  <a:pt x="2785019" y="1371600"/>
                </a:cubicBezTo>
                <a:cubicBezTo>
                  <a:pt x="2919072" y="1360109"/>
                  <a:pt x="3054117" y="1366054"/>
                  <a:pt x="3188430" y="1358153"/>
                </a:cubicBezTo>
                <a:cubicBezTo>
                  <a:pt x="3208934" y="1356947"/>
                  <a:pt x="3260760" y="1338526"/>
                  <a:pt x="3282560" y="1331259"/>
                </a:cubicBezTo>
                <a:cubicBezTo>
                  <a:pt x="3307065" y="1257745"/>
                  <a:pt x="3304727" y="1274632"/>
                  <a:pt x="3309454" y="1156447"/>
                </a:cubicBezTo>
                <a:cubicBezTo>
                  <a:pt x="3317468" y="956107"/>
                  <a:pt x="3311392" y="668358"/>
                  <a:pt x="3336348" y="443753"/>
                </a:cubicBezTo>
                <a:cubicBezTo>
                  <a:pt x="3338872" y="421037"/>
                  <a:pt x="3344837" y="398829"/>
                  <a:pt x="3349795" y="376518"/>
                </a:cubicBezTo>
                <a:cubicBezTo>
                  <a:pt x="3353242" y="361007"/>
                  <a:pt x="3367704" y="300359"/>
                  <a:pt x="3376689" y="282389"/>
                </a:cubicBezTo>
                <a:cubicBezTo>
                  <a:pt x="3383917" y="267934"/>
                  <a:pt x="3390963" y="252143"/>
                  <a:pt x="3403583" y="242047"/>
                </a:cubicBezTo>
                <a:cubicBezTo>
                  <a:pt x="3414651" y="233192"/>
                  <a:pt x="3430477" y="233082"/>
                  <a:pt x="3443924" y="228600"/>
                </a:cubicBezTo>
                <a:cubicBezTo>
                  <a:pt x="3452889" y="219635"/>
                  <a:pt x="3460919" y="209626"/>
                  <a:pt x="3470819" y="201706"/>
                </a:cubicBezTo>
                <a:cubicBezTo>
                  <a:pt x="3483439" y="191610"/>
                  <a:pt x="3499732" y="186240"/>
                  <a:pt x="3511160" y="174812"/>
                </a:cubicBezTo>
                <a:cubicBezTo>
                  <a:pt x="3522588" y="163384"/>
                  <a:pt x="3525891" y="145113"/>
                  <a:pt x="3538054" y="134471"/>
                </a:cubicBezTo>
                <a:cubicBezTo>
                  <a:pt x="3562379" y="113186"/>
                  <a:pt x="3591842" y="98612"/>
                  <a:pt x="3618736" y="80683"/>
                </a:cubicBezTo>
                <a:cubicBezTo>
                  <a:pt x="3632183" y="71718"/>
                  <a:pt x="3643041" y="55794"/>
                  <a:pt x="3659077" y="53789"/>
                </a:cubicBezTo>
                <a:cubicBezTo>
                  <a:pt x="3724391" y="45625"/>
                  <a:pt x="3772290" y="42295"/>
                  <a:pt x="3833889" y="26895"/>
                </a:cubicBezTo>
                <a:cubicBezTo>
                  <a:pt x="3847640" y="23457"/>
                  <a:pt x="3860479" y="16885"/>
                  <a:pt x="3874230" y="13447"/>
                </a:cubicBezTo>
                <a:cubicBezTo>
                  <a:pt x="3896403" y="7904"/>
                  <a:pt x="3919054" y="4482"/>
                  <a:pt x="3941466" y="0"/>
                </a:cubicBezTo>
                <a:lnTo>
                  <a:pt x="4586924" y="13447"/>
                </a:lnTo>
                <a:cubicBezTo>
                  <a:pt x="4609764" y="14309"/>
                  <a:pt x="4631615" y="23137"/>
                  <a:pt x="4654160" y="26895"/>
                </a:cubicBezTo>
                <a:cubicBezTo>
                  <a:pt x="4685424" y="32106"/>
                  <a:pt x="4717105" y="34672"/>
                  <a:pt x="4748289" y="40342"/>
                </a:cubicBezTo>
                <a:cubicBezTo>
                  <a:pt x="4766472" y="43648"/>
                  <a:pt x="4784036" y="49780"/>
                  <a:pt x="4802077" y="53789"/>
                </a:cubicBezTo>
                <a:cubicBezTo>
                  <a:pt x="4854648" y="65471"/>
                  <a:pt x="4910122" y="75070"/>
                  <a:pt x="4963442" y="80683"/>
                </a:cubicBezTo>
                <a:cubicBezTo>
                  <a:pt x="5017120" y="86333"/>
                  <a:pt x="5071075" y="89013"/>
                  <a:pt x="5124807" y="94130"/>
                </a:cubicBezTo>
                <a:cubicBezTo>
                  <a:pt x="5165213" y="97978"/>
                  <a:pt x="5205519" y="102835"/>
                  <a:pt x="5245830" y="107577"/>
                </a:cubicBezTo>
                <a:cubicBezTo>
                  <a:pt x="5281721" y="111799"/>
                  <a:pt x="5317355" y="118538"/>
                  <a:pt x="5353407" y="121024"/>
                </a:cubicBezTo>
                <a:cubicBezTo>
                  <a:pt x="5447420" y="127508"/>
                  <a:pt x="5541666" y="129989"/>
                  <a:pt x="5635795" y="134471"/>
                </a:cubicBezTo>
                <a:cubicBezTo>
                  <a:pt x="5640277" y="161365"/>
                  <a:pt x="5623376" y="206531"/>
                  <a:pt x="5649242" y="215153"/>
                </a:cubicBezTo>
                <a:cubicBezTo>
                  <a:pt x="5734395" y="243537"/>
                  <a:pt x="5828761" y="220824"/>
                  <a:pt x="5918183" y="228600"/>
                </a:cubicBezTo>
                <a:cubicBezTo>
                  <a:pt x="5932304" y="229828"/>
                  <a:pt x="5945077" y="237565"/>
                  <a:pt x="5958524" y="242047"/>
                </a:cubicBezTo>
                <a:cubicBezTo>
                  <a:pt x="5967489" y="251012"/>
                  <a:pt x="5974547" y="262419"/>
                  <a:pt x="5985419" y="268942"/>
                </a:cubicBezTo>
                <a:cubicBezTo>
                  <a:pt x="5997573" y="276235"/>
                  <a:pt x="6014692" y="273534"/>
                  <a:pt x="6025760" y="282389"/>
                </a:cubicBezTo>
                <a:cubicBezTo>
                  <a:pt x="6038380" y="292485"/>
                  <a:pt x="6043689" y="309283"/>
                  <a:pt x="6052654" y="322730"/>
                </a:cubicBezTo>
                <a:cubicBezTo>
                  <a:pt x="6009287" y="1233439"/>
                  <a:pt x="6028626" y="719631"/>
                  <a:pt x="6052654" y="2581836"/>
                </a:cubicBezTo>
                <a:cubicBezTo>
                  <a:pt x="6053120" y="2617971"/>
                  <a:pt x="6062110" y="2653495"/>
                  <a:pt x="6066101" y="2689412"/>
                </a:cubicBezTo>
                <a:cubicBezTo>
                  <a:pt x="6071076" y="2734184"/>
                  <a:pt x="6075066" y="2779059"/>
                  <a:pt x="6079548" y="2823883"/>
                </a:cubicBezTo>
                <a:cubicBezTo>
                  <a:pt x="6061619" y="2832848"/>
                  <a:pt x="6045706" y="2848782"/>
                  <a:pt x="6025760" y="2850777"/>
                </a:cubicBezTo>
                <a:cubicBezTo>
                  <a:pt x="5961582" y="2857195"/>
                  <a:pt x="5947984" y="2828419"/>
                  <a:pt x="5891289" y="2823883"/>
                </a:cubicBezTo>
                <a:cubicBezTo>
                  <a:pt x="5797353" y="2816368"/>
                  <a:pt x="5703030" y="2814918"/>
                  <a:pt x="5608901" y="2810436"/>
                </a:cubicBezTo>
                <a:cubicBezTo>
                  <a:pt x="5577525" y="2805954"/>
                  <a:pt x="5537184" y="2774577"/>
                  <a:pt x="5514772" y="2796989"/>
                </a:cubicBezTo>
                <a:cubicBezTo>
                  <a:pt x="5496291" y="2815470"/>
                  <a:pt x="5559843" y="2823478"/>
                  <a:pt x="5582007" y="2837330"/>
                </a:cubicBezTo>
                <a:cubicBezTo>
                  <a:pt x="5595712" y="2845895"/>
                  <a:pt x="5608316" y="2856206"/>
                  <a:pt x="5622348" y="2864224"/>
                </a:cubicBezTo>
                <a:cubicBezTo>
                  <a:pt x="5668874" y="2890810"/>
                  <a:pt x="5671219" y="2889479"/>
                  <a:pt x="5716477" y="2904565"/>
                </a:cubicBezTo>
                <a:cubicBezTo>
                  <a:pt x="5725442" y="2913530"/>
                  <a:pt x="5740886" y="2919027"/>
                  <a:pt x="5743372" y="2931459"/>
                </a:cubicBezTo>
                <a:cubicBezTo>
                  <a:pt x="5746152" y="2945358"/>
                  <a:pt x="5736808" y="2959409"/>
                  <a:pt x="5729924" y="2971800"/>
                </a:cubicBezTo>
                <a:cubicBezTo>
                  <a:pt x="5704072" y="3018333"/>
                  <a:pt x="5676349" y="3059029"/>
                  <a:pt x="5635795" y="3092824"/>
                </a:cubicBezTo>
                <a:cubicBezTo>
                  <a:pt x="5623380" y="3103170"/>
                  <a:pt x="5608605" y="3110324"/>
                  <a:pt x="5595454" y="3119718"/>
                </a:cubicBezTo>
                <a:cubicBezTo>
                  <a:pt x="5577217" y="3132745"/>
                  <a:pt x="5561712" y="3150036"/>
                  <a:pt x="5541666" y="3160059"/>
                </a:cubicBezTo>
                <a:cubicBezTo>
                  <a:pt x="5508929" y="3176428"/>
                  <a:pt x="5445799" y="3190749"/>
                  <a:pt x="5407195" y="3200400"/>
                </a:cubicBezTo>
                <a:lnTo>
                  <a:pt x="3470819" y="3173506"/>
                </a:lnTo>
                <a:cubicBezTo>
                  <a:pt x="3314858" y="3169607"/>
                  <a:pt x="3251254" y="3139287"/>
                  <a:pt x="3107748" y="3119718"/>
                </a:cubicBezTo>
                <a:cubicBezTo>
                  <a:pt x="3058693" y="3113029"/>
                  <a:pt x="3009136" y="3110753"/>
                  <a:pt x="2959830" y="3106271"/>
                </a:cubicBezTo>
                <a:cubicBezTo>
                  <a:pt x="2941901" y="3101789"/>
                  <a:pt x="2924164" y="3096448"/>
                  <a:pt x="2906042" y="3092824"/>
                </a:cubicBezTo>
                <a:cubicBezTo>
                  <a:pt x="2688407" y="3049297"/>
                  <a:pt x="2345860" y="3051678"/>
                  <a:pt x="2206795" y="3039036"/>
                </a:cubicBezTo>
                <a:lnTo>
                  <a:pt x="1910960" y="3012142"/>
                </a:lnTo>
                <a:cubicBezTo>
                  <a:pt x="1798730" y="3000203"/>
                  <a:pt x="1686826" y="2985381"/>
                  <a:pt x="1574783" y="2971800"/>
                </a:cubicBezTo>
                <a:lnTo>
                  <a:pt x="1467207" y="2958353"/>
                </a:lnTo>
                <a:lnTo>
                  <a:pt x="1332736" y="2891118"/>
                </a:lnTo>
                <a:cubicBezTo>
                  <a:pt x="1314807" y="2882153"/>
                  <a:pt x="1293122" y="2878398"/>
                  <a:pt x="1278948" y="2864224"/>
                </a:cubicBezTo>
                <a:cubicBezTo>
                  <a:pt x="1265501" y="2850777"/>
                  <a:pt x="1255919" y="2831752"/>
                  <a:pt x="1238607" y="2823883"/>
                </a:cubicBezTo>
                <a:cubicBezTo>
                  <a:pt x="1204957" y="2808588"/>
                  <a:pt x="1167340" y="2803905"/>
                  <a:pt x="1131030" y="2796989"/>
                </a:cubicBezTo>
                <a:cubicBezTo>
                  <a:pt x="1015870" y="2775054"/>
                  <a:pt x="943328" y="2775004"/>
                  <a:pt x="835195" y="2743200"/>
                </a:cubicBezTo>
                <a:cubicBezTo>
                  <a:pt x="798454" y="2732394"/>
                  <a:pt x="763733" y="2715605"/>
                  <a:pt x="727619" y="2702859"/>
                </a:cubicBezTo>
                <a:cubicBezTo>
                  <a:pt x="687520" y="2688706"/>
                  <a:pt x="647391" y="2674517"/>
                  <a:pt x="606595" y="2662518"/>
                </a:cubicBezTo>
                <a:cubicBezTo>
                  <a:pt x="571135" y="2652089"/>
                  <a:pt x="534085" y="2647312"/>
                  <a:pt x="499019" y="2635624"/>
                </a:cubicBezTo>
                <a:cubicBezTo>
                  <a:pt x="458978" y="2622277"/>
                  <a:pt x="363435" y="2576340"/>
                  <a:pt x="324207" y="2554942"/>
                </a:cubicBezTo>
                <a:cubicBezTo>
                  <a:pt x="301262" y="2542426"/>
                  <a:pt x="279819" y="2527293"/>
                  <a:pt x="256972" y="2514600"/>
                </a:cubicBezTo>
                <a:cubicBezTo>
                  <a:pt x="154597" y="2457724"/>
                  <a:pt x="247379" y="2517170"/>
                  <a:pt x="162842" y="2460812"/>
                </a:cubicBezTo>
                <a:cubicBezTo>
                  <a:pt x="126983" y="2353236"/>
                  <a:pt x="180771" y="2478741"/>
                  <a:pt x="109054" y="2407024"/>
                </a:cubicBezTo>
                <a:cubicBezTo>
                  <a:pt x="99031" y="2397001"/>
                  <a:pt x="102639" y="2378990"/>
                  <a:pt x="95607" y="2366683"/>
                </a:cubicBezTo>
                <a:cubicBezTo>
                  <a:pt x="74298" y="2329392"/>
                  <a:pt x="56044" y="2313673"/>
                  <a:pt x="28372" y="2286000"/>
                </a:cubicBezTo>
                <a:cubicBezTo>
                  <a:pt x="-24512" y="2074479"/>
                  <a:pt x="6296" y="2220146"/>
                  <a:pt x="41819" y="1734671"/>
                </a:cubicBezTo>
                <a:cubicBezTo>
                  <a:pt x="43168" y="1716239"/>
                  <a:pt x="50189" y="1698653"/>
                  <a:pt x="55266" y="1680883"/>
                </a:cubicBezTo>
                <a:cubicBezTo>
                  <a:pt x="64019" y="1650247"/>
                  <a:pt x="66475" y="1631127"/>
                  <a:pt x="95607" y="1613647"/>
                </a:cubicBezTo>
                <a:cubicBezTo>
                  <a:pt x="107761" y="1606354"/>
                  <a:pt x="122501" y="1604682"/>
                  <a:pt x="135948" y="1600200"/>
                </a:cubicBezTo>
                <a:cubicBezTo>
                  <a:pt x="144913" y="1564341"/>
                  <a:pt x="146312" y="1525684"/>
                  <a:pt x="162842" y="1492624"/>
                </a:cubicBezTo>
                <a:cubicBezTo>
                  <a:pt x="170070" y="1478169"/>
                  <a:pt x="193087" y="1478350"/>
                  <a:pt x="203183" y="1465730"/>
                </a:cubicBezTo>
                <a:cubicBezTo>
                  <a:pt x="238858" y="1421137"/>
                  <a:pt x="214389" y="1409701"/>
                  <a:pt x="216630" y="1398495"/>
                </a:cubicBezTo>
                <a:close/>
              </a:path>
            </a:pathLst>
          </a:cu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30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打造有状态的“对象”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016685"/>
            <a:ext cx="5740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闭包只保留外部函数的最一个值！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034" y="3426824"/>
            <a:ext cx="6743327" cy="2981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1506071"/>
            <a:ext cx="4929841" cy="28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块级作用域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05" y="1964765"/>
            <a:ext cx="7997266" cy="34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599" cy="1169893"/>
          </a:xfrm>
        </p:spPr>
        <p:txBody>
          <a:bodyPr>
            <a:normAutofit/>
          </a:bodyPr>
          <a:lstStyle/>
          <a:p>
            <a:r>
              <a:rPr kumimoji="1" lang="zh-CN" altLang="en-US"/>
              <a:t>可以使用</a:t>
            </a:r>
            <a:r>
              <a:rPr kumimoji="1" lang="en-US" altLang="zh-CN"/>
              <a:t>new</a:t>
            </a:r>
            <a:r>
              <a:rPr kumimoji="1" lang="zh-CN" altLang="en-US"/>
              <a:t>完成对象的实例化。</a:t>
            </a:r>
          </a:p>
          <a:p>
            <a:r>
              <a:rPr kumimoji="1" lang="zh-CN" altLang="en-US"/>
              <a:t>此方式效率低下，不建议使用。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函数是原生对象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4" y="3133164"/>
            <a:ext cx="7445188" cy="35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0511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没有私有成员概念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私有变量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2138082"/>
            <a:ext cx="8390964" cy="46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9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关于原型</a:t>
            </a:r>
          </a:p>
        </p:txBody>
      </p:sp>
    </p:spTree>
    <p:extLst>
      <p:ext uri="{BB962C8B-B14F-4D97-AF65-F5344CB8AC3E}">
        <p14:creationId xmlns:p14="http://schemas.microsoft.com/office/powerpoint/2010/main" val="21006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任何函数都有</a:t>
            </a:r>
            <a:r>
              <a:rPr kumimoji="1" lang="en-US" altLang="zh-CN" dirty="0"/>
              <a:t>prototype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任何对象都有</a:t>
            </a:r>
            <a:r>
              <a:rPr kumimoji="1" lang="en-US" altLang="zh-CN" dirty="0"/>
              <a:t>[[prototype]]</a:t>
            </a:r>
            <a:r>
              <a:rPr kumimoji="1" lang="zh-CN" altLang="en-US" dirty="0"/>
              <a:t>引用（内部引用，根据引擎实现机制来提供引用名称，一般为</a:t>
            </a:r>
            <a:r>
              <a:rPr kumimoji="1" lang="en-US" altLang="zh-CN" dirty="0"/>
              <a:t>__proto__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constructor.prototype</a:t>
            </a:r>
            <a:r>
              <a:rPr kumimoji="1" lang="en-US" altLang="zh-CN" dirty="0" smtClean="0"/>
              <a:t>==</a:t>
            </a:r>
            <a:r>
              <a:rPr kumimoji="1" lang="en-US" altLang="zh-CN" dirty="0" err="1" smtClean="0"/>
              <a:t>obj</a:t>
            </a:r>
            <a:r>
              <a:rPr kumimoji="1" lang="en-US" altLang="zh-CN" dirty="0" smtClean="0"/>
              <a:t>.__proto__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ECMAScript</a:t>
            </a:r>
            <a:r>
              <a:rPr kumimoji="1" lang="zh-CN" altLang="en-US"/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42553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每个构造函数的</a:t>
            </a:r>
            <a:r>
              <a:rPr kumimoji="1" lang="en-US" altLang="zh-CN" sz="2000" dirty="0"/>
              <a:t>prototype</a:t>
            </a:r>
            <a:r>
              <a:rPr kumimoji="1" lang="zh-CN" altLang="en-US" sz="2000" dirty="0"/>
              <a:t>指向的对象，成为众多实例的“共用对象</a:t>
            </a:r>
            <a:r>
              <a:rPr kumimoji="1" lang="zh-CN" altLang="en-US" sz="2000" dirty="0" smtClean="0"/>
              <a:t>”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对象</a:t>
            </a:r>
            <a:r>
              <a:rPr kumimoji="1" lang="en-US" altLang="zh-CN" sz="2000" dirty="0" smtClean="0"/>
              <a:t>.</a:t>
            </a:r>
            <a:r>
              <a:rPr kumimoji="1" lang="zh-CN" altLang="en-US" sz="2000" dirty="0" smtClean="0"/>
              <a:t>成员：成员的查找方式如下：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查找本对象</a:t>
            </a:r>
            <a:r>
              <a:rPr kumimoji="1" lang="en-US" altLang="zh-CN" sz="1600" dirty="0" smtClean="0"/>
              <a:t>(a)</a:t>
            </a:r>
            <a:r>
              <a:rPr kumimoji="1" lang="zh-CN" altLang="en-US" sz="1600" dirty="0" smtClean="0"/>
              <a:t>自身成员，如找到则终止，如找不到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指向的对象</a:t>
            </a:r>
            <a:r>
              <a:rPr kumimoji="1" lang="en-US" altLang="zh-CN" sz="1600" dirty="0" smtClean="0"/>
              <a:t>(b)</a:t>
            </a:r>
            <a:r>
              <a:rPr kumimoji="1" lang="zh-CN" altLang="en-US" sz="1600" dirty="0" smtClean="0"/>
              <a:t>上的自身成员，</a:t>
            </a:r>
            <a:r>
              <a:rPr kumimoji="1" lang="zh-CN" altLang="en-US" sz="1600" dirty="0"/>
              <a:t>如找到则终止，如找不到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指向的对象</a:t>
            </a:r>
            <a:r>
              <a:rPr kumimoji="1" lang="en-US" altLang="zh-CN" sz="1600" dirty="0" smtClean="0"/>
              <a:t>(c)</a:t>
            </a:r>
            <a:r>
              <a:rPr kumimoji="1" lang="zh-CN" altLang="en-US" sz="1600" dirty="0" smtClean="0"/>
              <a:t>上的自身成员，以此类推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查找到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prototype</a:t>
            </a:r>
            <a:r>
              <a:rPr kumimoji="1" lang="zh-CN" altLang="en-US" sz="1600" dirty="0" smtClean="0"/>
              <a:t>上的自身成员（</a:t>
            </a:r>
            <a:r>
              <a:rPr kumimoji="1" lang="en-US" altLang="zh-CN" sz="1600" dirty="0" smtClean="0"/>
              <a:t>No.1</a:t>
            </a:r>
            <a:r>
              <a:rPr kumimoji="1" lang="zh-CN" altLang="en-US" sz="1600" dirty="0" smtClean="0"/>
              <a:t>）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这是因为对象的构造函数的</a:t>
            </a:r>
            <a:r>
              <a:rPr kumimoji="1" lang="en-US" altLang="zh-CN" sz="1600" dirty="0" smtClean="0"/>
              <a:t>prototype</a:t>
            </a:r>
            <a:r>
              <a:rPr kumimoji="1" lang="zh-CN" altLang="en-US" sz="1600" dirty="0" smtClean="0"/>
              <a:t>默认指向一个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实例上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pPr lvl="1"/>
            <a:r>
              <a:rPr kumimoji="1" lang="zh-CN" altLang="en-US" sz="1600" dirty="0" smtClean="0"/>
              <a:t>此时如果再找不到，则为</a:t>
            </a:r>
            <a:r>
              <a:rPr kumimoji="1" lang="en-US" altLang="zh-CN" sz="1600" dirty="0" smtClean="0"/>
              <a:t>undefined</a:t>
            </a:r>
          </a:p>
          <a:p>
            <a:pPr lvl="1"/>
            <a:r>
              <a:rPr kumimoji="1" lang="en-US" altLang="zh-CN" sz="1600" dirty="0" smtClean="0"/>
              <a:t>No.1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为</a:t>
            </a:r>
            <a:r>
              <a:rPr kumimoji="1" lang="en-US" altLang="zh-CN" sz="1600" dirty="0" smtClean="0"/>
              <a:t>null!!!</a:t>
            </a:r>
          </a:p>
          <a:p>
            <a:r>
              <a:rPr kumimoji="1" lang="zh-CN" altLang="en-US" sz="2000" dirty="0" smtClean="0"/>
              <a:t>当原型上的成员，被“对象本身（不是原型对象）”修改时，则：“该成员自动成为本身成员”</a:t>
            </a:r>
            <a:endParaRPr kumimoji="1" lang="en-US" altLang="zh-CN" sz="20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本质原理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88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创世界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93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75293"/>
            <a:ext cx="6553545" cy="47153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混沌</a:t>
            </a:r>
            <a:endParaRPr kumimoji="1" lang="en-US" altLang="zh-CN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98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79" y="1114334"/>
            <a:ext cx="2169633" cy="49309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大佬诞生</a:t>
            </a:r>
            <a:endParaRPr kumimoji="1" lang="en-US" altLang="zh-CN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8190" y="848412"/>
            <a:ext cx="5043340" cy="205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dirty="0" smtClean="0"/>
              <a:t>null</a:t>
            </a:r>
            <a:r>
              <a:rPr kumimoji="1" lang="zh-CN" altLang="en-US" dirty="0" smtClean="0"/>
              <a:t>是最原始对象</a:t>
            </a:r>
            <a:endParaRPr kumimoji="1" lang="en-US" altLang="zh-CN" dirty="0" smtClean="0"/>
          </a:p>
          <a:p>
            <a:pPr>
              <a:lnSpc>
                <a:spcPct val="250000"/>
              </a:lnSpc>
            </a:pPr>
            <a:r>
              <a:rPr kumimoji="1" lang="en-US" altLang="zh-CN" dirty="0" smtClean="0"/>
              <a:t>No.1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__proto__</a:t>
            </a:r>
            <a:r>
              <a:rPr kumimoji="1" lang="zh-CN" altLang="en-US" dirty="0" smtClean="0"/>
              <a:t>指针，指向它，</a:t>
            </a:r>
            <a:endParaRPr kumimoji="1" lang="en-US" altLang="zh-CN" dirty="0" smtClean="0"/>
          </a:p>
          <a:p>
            <a:pPr>
              <a:lnSpc>
                <a:spcPct val="250000"/>
              </a:lnSpc>
            </a:pPr>
            <a:r>
              <a:rPr kumimoji="1" lang="zh-CN" altLang="en-US" dirty="0" smtClean="0"/>
              <a:t>表示“继承”它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3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29" y="1708411"/>
            <a:ext cx="6636992" cy="46101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万物工厂</a:t>
            </a:r>
            <a:r>
              <a:rPr kumimoji="1" lang="en-US" altLang="zh-CN" dirty="0" smtClean="0"/>
              <a:t>Object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708411"/>
            <a:ext cx="3224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Object()</a:t>
            </a:r>
            <a:r>
              <a:rPr kumimoji="1" lang="zh-CN" altLang="en-US" dirty="0" smtClean="0"/>
              <a:t>产生对象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该对象的</a:t>
            </a:r>
            <a:r>
              <a:rPr kumimoji="1" lang="en-US" altLang="zh-CN" dirty="0" smtClean="0"/>
              <a:t>__proto__</a:t>
            </a:r>
            <a:r>
              <a:rPr kumimoji="1" lang="zh-CN" altLang="en-US" dirty="0" smtClean="0"/>
              <a:t>会指向</a:t>
            </a:r>
            <a:r>
              <a:rPr kumimoji="1" lang="en-US" altLang="zh-CN" dirty="0" smtClean="0"/>
              <a:t>No.1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为什么？</a:t>
            </a:r>
            <a:r>
              <a:rPr kumimoji="1" lang="en-US" altLang="zh-CN" dirty="0" smtClean="0"/>
              <a:t>.....</a:t>
            </a:r>
          </a:p>
          <a:p>
            <a:pPr>
              <a:lnSpc>
                <a:spcPct val="200000"/>
              </a:lnSpc>
            </a:pP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prototype</a:t>
            </a:r>
            <a:r>
              <a:rPr kumimoji="1" lang="zh-CN" altLang="en-US" dirty="0" smtClean="0">
                <a:solidFill>
                  <a:srgbClr val="FF0000"/>
                </a:solidFill>
              </a:rPr>
              <a:t>表示：工厂指向的对象，将成为新对象的模板！！！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No.1</a:t>
            </a:r>
            <a:r>
              <a:rPr kumimoji="1" lang="zh-CN" altLang="en-US" dirty="0" smtClean="0">
                <a:solidFill>
                  <a:srgbClr val="FF0000"/>
                </a:solidFill>
              </a:rPr>
              <a:t>也被叫做“原型对象”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1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104264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对象要分类，所以单有一个</a:t>
            </a:r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很无趣</a:t>
            </a:r>
            <a:endParaRPr kumimoji="1" lang="en-US" altLang="zh-CN" dirty="0" smtClean="0"/>
          </a:p>
          <a:p>
            <a:r>
              <a:rPr kumimoji="1" lang="zh-CN" altLang="en-US" dirty="0" smtClean="0"/>
              <a:t>现在要有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Number,Date</a:t>
            </a:r>
            <a:r>
              <a:rPr kumimoji="1" lang="zh-CN" altLang="en-US" dirty="0" smtClean="0"/>
              <a:t>类怎么办？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嗯，创造它们的原型！！！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然后，有了它们的工厂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现在可以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String()</a:t>
            </a:r>
            <a:r>
              <a:rPr kumimoji="1" lang="zh-CN" altLang="en-US" dirty="0" smtClean="0"/>
              <a:t>了！！！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但有更多我们自己需要的工厂怎么办</a:t>
            </a:r>
            <a:r>
              <a:rPr kumimoji="1" lang="en-US" altLang="zh-CN" dirty="0" smtClean="0"/>
              <a:t>??</a:t>
            </a:r>
          </a:p>
          <a:p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是对象的工厂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关于工厂的思考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32" y="2517121"/>
            <a:ext cx="5079261" cy="42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 algn="ctr">
              <a:buNone/>
            </a:pPr>
            <a:r>
              <a:rPr kumimoji="1" lang="zh-CN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现在可以</a:t>
            </a:r>
            <a:r>
              <a:rPr kumimoji="1" lang="en-US" altLang="zh-CN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new </a:t>
            </a:r>
            <a:r>
              <a:rPr kumimoji="1" lang="en-US" altLang="zh-CN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OtherFactory</a:t>
            </a:r>
            <a:r>
              <a:rPr kumimoji="1" lang="en-US" altLang="zh-CN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()</a:t>
            </a:r>
            <a:r>
              <a:rPr kumimoji="1" lang="zh-CN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了</a:t>
            </a:r>
            <a:r>
              <a:rPr kumimoji="1" lang="en-US" altLang="zh-CN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pPr marL="0" indent="0" algn="ctr">
              <a:buNone/>
            </a:pP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用于创造工厂，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class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class</a:t>
            </a:r>
          </a:p>
          <a:p>
            <a:pPr marL="0" indent="0" algn="ctr">
              <a:buNone/>
            </a:pPr>
            <a:r>
              <a:rPr kumimoji="1" lang="en-US" altLang="zh-CN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New</a:t>
            </a:r>
            <a:r>
              <a:rPr kumimoji="1" lang="zh-CN" alt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出的对象，其</a:t>
            </a:r>
            <a:r>
              <a:rPr kumimoji="1" lang="en-US" altLang="zh-CN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__proto__</a:t>
            </a:r>
            <a:r>
              <a:rPr kumimoji="1" lang="zh-CN" alt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为原函数的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</a:t>
            </a:r>
          </a:p>
          <a:p>
            <a:pPr marL="0" indent="0" algn="ctr">
              <a:buNone/>
            </a:pPr>
            <a:r>
              <a:rPr kumimoji="1" lang="zh-CN" alt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函数的</a:t>
            </a:r>
            <a:r>
              <a:rPr kumimoji="1" lang="en-US" altLang="zh-CN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__proto__</a:t>
            </a:r>
            <a:r>
              <a:rPr kumimoji="1" lang="zh-CN" alt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都指向工厂原型，</a:t>
            </a:r>
            <a:r>
              <a:rPr kumimoji="1" lang="en-US" altLang="zh-CN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</a:t>
            </a:r>
            <a:r>
              <a:rPr kumimoji="1" lang="zh-CN" alt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为对应的原型对象</a:t>
            </a:r>
            <a:endParaRPr kumimoji="1" lang="en-US" altLang="zh-CN" sz="20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对象的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_proto__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指向其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new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出的函数的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，没有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</a:t>
            </a:r>
            <a:endParaRPr kumimoji="1" lang="en-US" altLang="zh-CN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需要工厂的工厂（</a:t>
            </a:r>
            <a:r>
              <a:rPr kumimoji="1"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</a:t>
            </a:r>
            <a:r>
              <a:rPr kumimoji="1"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）</a:t>
            </a:r>
            <a:endParaRPr kumimoji="1" lang="en-US" altLang="zh-CN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9555" y="2690813"/>
            <a:ext cx="58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210425" y="2371726"/>
            <a:ext cx="1903095" cy="179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38786" y="3661648"/>
            <a:ext cx="116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__proto__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03180" y="4259580"/>
            <a:ext cx="93726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Funtion</a:t>
            </a:r>
            <a:r>
              <a:rPr lang="zh-CN" altLang="en-US" dirty="0" smtClean="0"/>
              <a:t>原型对象</a:t>
            </a:r>
            <a:r>
              <a:rPr lang="en-US" altLang="zh-CN" dirty="0" smtClean="0"/>
              <a:t>=</a:t>
            </a:r>
            <a:r>
              <a:rPr lang="zh-CN" altLang="en-US" dirty="0" smtClean="0"/>
              <a:t>工厂原型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9778821" y="3754839"/>
            <a:ext cx="767259" cy="57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734863" y="3801169"/>
            <a:ext cx="116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__proto__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13520" y="2494653"/>
            <a:ext cx="116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__proto__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316336" y="1764987"/>
            <a:ext cx="937260" cy="53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自定义对象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425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kumimoji="1" lang="zh-CN" altLang="en-US"/>
              <a:t>可以完成功能（</a:t>
            </a:r>
            <a:r>
              <a:rPr kumimoji="1" lang="en-US" altLang="zh-CN"/>
              <a:t>C</a:t>
            </a:r>
            <a:r>
              <a:rPr kumimoji="1" lang="zh-CN" altLang="en-US"/>
              <a:t>中的函数）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可以做为实参和返回值（当成数据，并轻松实现回调模式）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可以成为对象的成员（“方法”的概念）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可以使用</a:t>
            </a:r>
            <a:r>
              <a:rPr kumimoji="1" lang="en-US" altLang="zh-CN"/>
              <a:t>new</a:t>
            </a:r>
            <a:r>
              <a:rPr kumimoji="1" lang="zh-CN" altLang="en-US"/>
              <a:t>操作（自定义类型的概念，</a:t>
            </a:r>
            <a:r>
              <a:rPr kumimoji="1" lang="en-US" altLang="zh-CN"/>
              <a:t>class</a:t>
            </a:r>
            <a:r>
              <a:rPr kumimoji="1" lang="zh-CN" altLang="en-US"/>
              <a:t>的替代品）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有</a:t>
            </a:r>
            <a:r>
              <a:rPr kumimoji="1" lang="en-US" altLang="zh-CN"/>
              <a:t>prototye</a:t>
            </a:r>
            <a:r>
              <a:rPr kumimoji="1" lang="zh-CN" altLang="en-US"/>
              <a:t>的引用，并影响所有实例的原型引用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函数是一等公民</a:t>
            </a:r>
          </a:p>
        </p:txBody>
      </p:sp>
    </p:spTree>
    <p:extLst>
      <p:ext uri="{BB962C8B-B14F-4D97-AF65-F5344CB8AC3E}">
        <p14:creationId xmlns:p14="http://schemas.microsoft.com/office/powerpoint/2010/main" val="162779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4382"/>
            <a:ext cx="6274296" cy="5129236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22549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en-US" altLang="zh-CN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Function.prototype==Function.__proto__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</a:t>
            </a:r>
            <a:r>
              <a:rPr kumimoji="1" lang="zh-CN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也是工厂</a:t>
            </a:r>
            <a:endParaRPr kumimoji="1" lang="en-US" altLang="zh-CN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317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更灵活的方式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70" y="1834029"/>
            <a:ext cx="7899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函数名称自身就是“指针”，重新定义仅为“覆盖”</a:t>
            </a:r>
          </a:p>
          <a:p>
            <a:r>
              <a:rPr kumimoji="1" lang="zh-CN" altLang="en-US"/>
              <a:t>未能匹配上的形参将以“</a:t>
            </a:r>
            <a:r>
              <a:rPr kumimoji="1" lang="en-US" altLang="zh-CN"/>
              <a:t>undefined</a:t>
            </a:r>
            <a:r>
              <a:rPr kumimoji="1" lang="zh-CN" altLang="en-US"/>
              <a:t>”形式出现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</a:t>
            </a:r>
            <a:r>
              <a:rPr kumimoji="1" lang="zh-CN" altLang="en-US"/>
              <a:t> </a:t>
            </a:r>
            <a:r>
              <a:rPr kumimoji="1" lang="en-US" altLang="zh-CN"/>
              <a:t>overload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87956"/>
            <a:ext cx="9664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Data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991"/>
            <a:ext cx="9588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Data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88" y="1937497"/>
            <a:ext cx="8153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53690"/>
            <a:ext cx="5912224" cy="17892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70996"/>
            <a:ext cx="9512542" cy="6501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71" y="3978708"/>
            <a:ext cx="518160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“Function</a:t>
            </a:r>
            <a:r>
              <a:rPr kumimoji="1" lang="zh-CN" altLang="en-US"/>
              <a:t>对象</a:t>
            </a:r>
            <a:r>
              <a:rPr kumimoji="1" lang="en-US" altLang="zh-CN"/>
              <a:t>”</a:t>
            </a:r>
            <a:r>
              <a:rPr kumimoji="1" lang="zh-CN" altLang="en-US"/>
              <a:t>有两个方法（非继承得到），</a:t>
            </a:r>
            <a:r>
              <a:rPr kumimoji="1" lang="en-US" altLang="zh-CN"/>
              <a:t>apply</a:t>
            </a:r>
            <a:r>
              <a:rPr kumimoji="1" lang="zh-CN" altLang="en-US"/>
              <a:t>和</a:t>
            </a:r>
            <a:r>
              <a:rPr kumimoji="1" lang="en-US" altLang="zh-CN"/>
              <a:t>call</a:t>
            </a:r>
            <a:endParaRPr kumimoji="1" lang="zh-CN" altLang="en-US"/>
          </a:p>
          <a:p>
            <a:r>
              <a:rPr kumimoji="1" lang="zh-CN" altLang="en-US"/>
              <a:t>可以实现</a:t>
            </a:r>
            <a:r>
              <a:rPr kumimoji="1" lang="en-US" altLang="zh-CN"/>
              <a:t>Function</a:t>
            </a:r>
            <a:r>
              <a:rPr kumimoji="1" lang="zh-CN" altLang="en-US"/>
              <a:t>对象调用时“指定</a:t>
            </a:r>
            <a:r>
              <a:rPr kumimoji="1" lang="en-US" altLang="zh-CN"/>
              <a:t>this</a:t>
            </a:r>
            <a:r>
              <a:rPr kumimoji="1" lang="zh-CN" altLang="en-US"/>
              <a:t>”的作用。</a:t>
            </a:r>
          </a:p>
          <a:p>
            <a:r>
              <a:rPr kumimoji="1" lang="zh-CN" altLang="en-US"/>
              <a:t>上例可以下如下修改：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函数借用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8264"/>
            <a:ext cx="5591362" cy="35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7519</TotalTime>
  <Words>803</Words>
  <Application>Microsoft Office PowerPoint</Application>
  <PresentationFormat>宽屏</PresentationFormat>
  <Paragraphs>105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Monaco</vt:lpstr>
      <vt:lpstr>DengXian</vt:lpstr>
      <vt:lpstr>DengXian Light</vt:lpstr>
      <vt:lpstr>Microsoft YaHei</vt:lpstr>
      <vt:lpstr>Arial</vt:lpstr>
      <vt:lpstr>Office 主题</vt:lpstr>
      <vt:lpstr>JavaScript的函数</vt:lpstr>
      <vt:lpstr>函数是原生对象</vt:lpstr>
      <vt:lpstr>函数是一等公民</vt:lpstr>
      <vt:lpstr>更灵活的方式</vt:lpstr>
      <vt:lpstr>no overload</vt:lpstr>
      <vt:lpstr>Function is Data</vt:lpstr>
      <vt:lpstr>Function is Data</vt:lpstr>
      <vt:lpstr>Example</vt:lpstr>
      <vt:lpstr>函数借用</vt:lpstr>
      <vt:lpstr>函数的内部属性（调用时产生）</vt:lpstr>
      <vt:lpstr>递归</vt:lpstr>
      <vt:lpstr>函数的“静态”属性（编译期确定）</vt:lpstr>
      <vt:lpstr>闭包</vt:lpstr>
      <vt:lpstr>关于作用域链</vt:lpstr>
      <vt:lpstr>PowerPoint 演示文稿</vt:lpstr>
      <vt:lpstr>有趣的“闭包”</vt:lpstr>
      <vt:lpstr>打造有状态的“对象”</vt:lpstr>
      <vt:lpstr>闭包只保留外部函数的最一个值！</vt:lpstr>
      <vt:lpstr>块级作用域</vt:lpstr>
      <vt:lpstr>私有变量</vt:lpstr>
      <vt:lpstr>关于原型</vt:lpstr>
      <vt:lpstr>ECMAScript规范</vt:lpstr>
      <vt:lpstr>本质原理</vt:lpstr>
      <vt:lpstr>创世界</vt:lpstr>
      <vt:lpstr>混沌</vt:lpstr>
      <vt:lpstr>大佬诞生</vt:lpstr>
      <vt:lpstr>万物工厂Object</vt:lpstr>
      <vt:lpstr>关于工厂的思考</vt:lpstr>
      <vt:lpstr>需要工厂的工厂（Function）</vt:lpstr>
      <vt:lpstr>Function也是工厂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Dalin</cp:lastModifiedBy>
  <cp:revision>128</cp:revision>
  <dcterms:created xsi:type="dcterms:W3CDTF">2016-05-12T01:33:20Z</dcterms:created>
  <dcterms:modified xsi:type="dcterms:W3CDTF">2018-06-07T02:30:55Z</dcterms:modified>
</cp:coreProperties>
</file>